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305" r:id="rId4"/>
    <p:sldId id="269" r:id="rId5"/>
    <p:sldId id="412" r:id="rId6"/>
    <p:sldId id="273" r:id="rId7"/>
    <p:sldId id="274" r:id="rId8"/>
    <p:sldId id="314" r:id="rId9"/>
    <p:sldId id="277" r:id="rId10"/>
    <p:sldId id="278" r:id="rId11"/>
    <p:sldId id="279" r:id="rId12"/>
    <p:sldId id="280" r:id="rId13"/>
    <p:sldId id="281" r:id="rId14"/>
    <p:sldId id="408" r:id="rId15"/>
    <p:sldId id="276" r:id="rId16"/>
    <p:sldId id="409" r:id="rId17"/>
    <p:sldId id="283" r:id="rId18"/>
    <p:sldId id="410" r:id="rId19"/>
    <p:sldId id="282" r:id="rId20"/>
    <p:sldId id="284" r:id="rId21"/>
    <p:sldId id="285" r:id="rId22"/>
    <p:sldId id="286" r:id="rId23"/>
    <p:sldId id="317" r:id="rId24"/>
    <p:sldId id="287" r:id="rId25"/>
    <p:sldId id="321" r:id="rId26"/>
    <p:sldId id="288" r:id="rId27"/>
    <p:sldId id="320" r:id="rId28"/>
    <p:sldId id="417" r:id="rId29"/>
    <p:sldId id="411" r:id="rId30"/>
    <p:sldId id="413" r:id="rId31"/>
    <p:sldId id="418" r:id="rId32"/>
    <p:sldId id="289" r:id="rId33"/>
    <p:sldId id="291" r:id="rId34"/>
    <p:sldId id="292" r:id="rId35"/>
    <p:sldId id="414" r:id="rId36"/>
    <p:sldId id="415" r:id="rId37"/>
    <p:sldId id="416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36" r:id="rId49"/>
    <p:sldId id="419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1988" y="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190-B4FA-4C08-8468-21211CDAA88E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B08B-167A-4E85-804B-FA0666C68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google.co.kr/url?sa=i&amp;rct=j&amp;q=&amp;esrc=s&amp;frm=1&amp;source=images&amp;cd=&amp;cad=rja&amp;uact=8&amp;ved=0CAcQjRxqFQoTCL6njcDq2McCFeYfpgodejcB4Q&amp;url=http://www.tutorialgrid.com/difference-between-jdkjrejvm.html&amp;psig=AFQjCNGqRBrhT-m_8wUwwfiBgQ6oYp93Zg&amp;ust=144129979391888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google.co.kr/url?sa=i&amp;rct=j&amp;q=&amp;esrc=s&amp;frm=1&amp;source=images&amp;cd=&amp;cad=rja&amp;uact=8&amp;ved=0CAcQjRxqFQoTCI_evMvq2McCFcEqpgodVkwC2Q&amp;url=http://www.javabeat.net/what-is-the-difference-between-jrejvm-and-jdk/&amp;psig=AFQjCNGqRBrhT-m_8wUwwfiBgQ6oYp93Zg&amp;ust=144129979391888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download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ython_(programming_language)" TargetMode="External"/><Relationship Id="rId3" Type="http://schemas.openxmlformats.org/officeDocument/2006/relationships/hyperlink" Target="http://en.wikipedia.org/wiki/Integrated_development_environment" TargetMode="External"/><Relationship Id="rId7" Type="http://schemas.openxmlformats.org/officeDocument/2006/relationships/hyperlink" Target="http://en.wikipedia.org/wiki/COBOL" TargetMode="External"/><Relationship Id="rId12" Type="http://schemas.openxmlformats.org/officeDocument/2006/relationships/hyperlink" Target="http://www.netbeans.org/" TargetMode="External"/><Relationship Id="rId2" Type="http://schemas.openxmlformats.org/officeDocument/2006/relationships/hyperlink" Target="http://www.eclip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C++" TargetMode="External"/><Relationship Id="rId11" Type="http://schemas.openxmlformats.org/officeDocument/2006/relationships/hyperlink" Target="http://en.wikipedia.org/wiki/Free_and_open_source_software" TargetMode="External"/><Relationship Id="rId5" Type="http://schemas.openxmlformats.org/officeDocument/2006/relationships/hyperlink" Target="http://en.wikipedia.org/wiki/C_(programming_language)" TargetMode="External"/><Relationship Id="rId10" Type="http://schemas.openxmlformats.org/officeDocument/2006/relationships/hyperlink" Target="http://en.wikipedia.org/wiki/PHP" TargetMode="External"/><Relationship Id="rId4" Type="http://schemas.openxmlformats.org/officeDocument/2006/relationships/hyperlink" Target="http://en.wikipedia.org/wiki/Plug-in_(computing)" TargetMode="External"/><Relationship Id="rId9" Type="http://schemas.openxmlformats.org/officeDocument/2006/relationships/hyperlink" Target="http://en.wikipedia.org/wiki/Per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google.co.kr/url?sa=i&amp;rct=j&amp;q=&amp;esrc=s&amp;frm=1&amp;source=images&amp;cd=&amp;cad=rja&amp;uact=8&amp;ved=0CAcQjRxqFQoTCMWx6e3l2McCFSIppgodeFsAzA&amp;url=http://java.meritcampus.com/t/72/Creation-of-java&amp;psig=AFQjCNFjh627gHhNEoD--Mi2GZkCMO5oCQ&amp;ust=1441298513310998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yeonicon.tistory.com/657" TargetMode="External"/><Relationship Id="rId2" Type="http://schemas.openxmlformats.org/officeDocument/2006/relationships/hyperlink" Target="https://dzone.com/articles/effective-eclipse-shortcut-ke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846640" cy="118072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2. Introduction to JAVA:</a:t>
            </a:r>
          </a:p>
          <a:p>
            <a:pPr algn="ctr"/>
            <a:r>
              <a:rPr lang="en-US" altLang="ko-KR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36039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and 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JRE(Java Runtime Environment)</a:t>
            </a:r>
          </a:p>
          <a:p>
            <a:pPr lvl="1"/>
            <a:r>
              <a:rPr lang="en-US" altLang="ko-KR" dirty="0"/>
              <a:t>JRE</a:t>
            </a:r>
            <a:r>
              <a:rPr lang="ko-KR" altLang="en-US" dirty="0"/>
              <a:t>는 자바 프로그램을 실행하기 위한 라이브러리</a:t>
            </a:r>
            <a:r>
              <a:rPr lang="en-US" altLang="ko-KR" dirty="0"/>
              <a:t>, </a:t>
            </a:r>
            <a:r>
              <a:rPr lang="ko-KR" altLang="en-US" dirty="0"/>
              <a:t>자바 가상 기계</a:t>
            </a:r>
            <a:r>
              <a:rPr lang="en-US" altLang="ko-KR" dirty="0"/>
              <a:t>, </a:t>
            </a:r>
            <a:r>
              <a:rPr lang="ko-KR" altLang="en-US" dirty="0"/>
              <a:t>기타 컴포넌트들을 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JDK(Java Development Kit)</a:t>
            </a:r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는 </a:t>
            </a:r>
            <a:r>
              <a:rPr lang="en-US" altLang="ko-KR" dirty="0"/>
              <a:t>JRE</a:t>
            </a:r>
            <a:r>
              <a:rPr lang="ko-KR" altLang="en-US" dirty="0"/>
              <a:t>에 추가로 자바 프로그램을 개발하는데 필요한 컴파일러</a:t>
            </a:r>
            <a:r>
              <a:rPr lang="en-US" altLang="ko-KR" dirty="0"/>
              <a:t>, </a:t>
            </a:r>
            <a:r>
              <a:rPr lang="ko-KR" altLang="en-US" dirty="0" err="1"/>
              <a:t>디버거와</a:t>
            </a:r>
            <a:r>
              <a:rPr lang="ko-KR" altLang="en-US" dirty="0"/>
              <a:t> 같은 개발 도구를 추가한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70" name="Picture 2" descr="http://www.tutorialgrid.com/uploads/2/7/5/4/27542537/7788494_orig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21088"/>
            <a:ext cx="3888432" cy="245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dn.javabeat.net/wp-content/uploads/2013/02/jvm-jre-jdk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29508"/>
            <a:ext cx="2664296" cy="224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3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 JDK Download (at google. com)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9DBC98-2507-41D9-B53B-79FC8C6F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9074"/>
            <a:ext cx="6120680" cy="4968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AD0320-C0D1-43FE-AFCE-CCFED62823D3}"/>
              </a:ext>
            </a:extLst>
          </p:cNvPr>
          <p:cNvGrpSpPr/>
          <p:nvPr/>
        </p:nvGrpSpPr>
        <p:grpSpPr>
          <a:xfrm>
            <a:off x="2216944" y="1988840"/>
            <a:ext cx="2355056" cy="576064"/>
            <a:chOff x="3729112" y="3676774"/>
            <a:chExt cx="2355056" cy="57606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E9AA05-5A8A-40C6-BDA8-CF85FBF4B80B}"/>
                </a:ext>
              </a:extLst>
            </p:cNvPr>
            <p:cNvSpPr/>
            <p:nvPr/>
          </p:nvSpPr>
          <p:spPr>
            <a:xfrm>
              <a:off x="3729112" y="3846190"/>
              <a:ext cx="100811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화살표 5">
              <a:extLst>
                <a:ext uri="{FF2B5EF4-FFF2-40B4-BE49-F238E27FC236}">
                  <a16:creationId xmlns:a16="http://schemas.microsoft.com/office/drawing/2014/main" id="{8EDE5770-27C5-4CFB-8DAC-C75AD599DE23}"/>
                </a:ext>
              </a:extLst>
            </p:cNvPr>
            <p:cNvSpPr/>
            <p:nvPr/>
          </p:nvSpPr>
          <p:spPr>
            <a:xfrm>
              <a:off x="4860032" y="3676774"/>
              <a:ext cx="1224136" cy="576064"/>
            </a:xfrm>
            <a:prstGeom prst="lef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Type!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821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B17D5B-35E7-4E47-9183-53C1C272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87219"/>
            <a:ext cx="7416824" cy="5162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 Download </a:t>
            </a:r>
            <a:br>
              <a:rPr lang="en-US" altLang="ko-KR" dirty="0"/>
            </a:br>
            <a:r>
              <a:rPr lang="en-US" altLang="ko-KR" sz="2200" dirty="0"/>
              <a:t>(at </a:t>
            </a:r>
            <a:r>
              <a:rPr lang="en-US" altLang="ko-KR" sz="2000" dirty="0">
                <a:hlinkClick r:id="rId3"/>
              </a:rPr>
              <a:t>https://www.oracle.com/java/technologies/javase-downloads.html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sp>
        <p:nvSpPr>
          <p:cNvPr id="9" name="왼쪽 화살표 5">
            <a:extLst>
              <a:ext uri="{FF2B5EF4-FFF2-40B4-BE49-F238E27FC236}">
                <a16:creationId xmlns:a16="http://schemas.microsoft.com/office/drawing/2014/main" id="{61C91038-FBF8-427F-B008-116ABB645173}"/>
              </a:ext>
            </a:extLst>
          </p:cNvPr>
          <p:cNvSpPr/>
          <p:nvPr/>
        </p:nvSpPr>
        <p:spPr>
          <a:xfrm>
            <a:off x="4337813" y="3442994"/>
            <a:ext cx="1224136" cy="57606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Click!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CFEC4F-803E-4597-855C-B7C7D9C38EFC}"/>
              </a:ext>
            </a:extLst>
          </p:cNvPr>
          <p:cNvCxnSpPr/>
          <p:nvPr/>
        </p:nvCxnSpPr>
        <p:spPr>
          <a:xfrm>
            <a:off x="3271662" y="3877824"/>
            <a:ext cx="10041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3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D5B24D5-613A-4C61-9445-D63F7BA1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7668344" cy="534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439"/>
            <a:ext cx="8229600" cy="990600"/>
          </a:xfrm>
        </p:spPr>
        <p:txBody>
          <a:bodyPr/>
          <a:lstStyle/>
          <a:p>
            <a:r>
              <a:rPr lang="en-US" altLang="ko-KR" dirty="0"/>
              <a:t>JDK Download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75978" y="4581128"/>
            <a:ext cx="700839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70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Download </a:t>
            </a:r>
            <a:r>
              <a:rPr lang="ko-KR" altLang="en-US" dirty="0"/>
              <a:t>후 파일을 실행하여 </a:t>
            </a:r>
            <a:r>
              <a:rPr lang="en-US" altLang="ko-KR" dirty="0"/>
              <a:t>install!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795320" cy="4876800"/>
          </a:xfrm>
        </p:spPr>
        <p:txBody>
          <a:bodyPr/>
          <a:lstStyle/>
          <a:p>
            <a:r>
              <a:rPr lang="ko-KR" altLang="en-US" dirty="0"/>
              <a:t>다음 예시 경로와 같은 곳에 다음과 같은 파일이 있는 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860B5E-D821-4148-88CC-C20F09C3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20888"/>
            <a:ext cx="5508104" cy="346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55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 후 디렉터리 구조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867328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JDK </a:t>
            </a:r>
            <a:r>
              <a:rPr lang="ko-KR" altLang="en-US" dirty="0"/>
              <a:t>환경변수 </a:t>
            </a:r>
            <a:r>
              <a:rPr lang="en-US" altLang="ko-KR" dirty="0"/>
              <a:t>Setting </a:t>
            </a:r>
            <a:br>
              <a:rPr lang="en-US" altLang="ko-KR" dirty="0"/>
            </a:br>
            <a:r>
              <a:rPr lang="ko-KR" altLang="en-US" sz="3100" dirty="0">
                <a:solidFill>
                  <a:schemeClr val="tx1"/>
                </a:solidFill>
              </a:rPr>
              <a:t>어디에서나 컴파일러를 실행할 수 있도록 경로</a:t>
            </a:r>
            <a:r>
              <a:rPr lang="en-US" altLang="ko-KR" sz="3100" dirty="0">
                <a:solidFill>
                  <a:schemeClr val="tx1"/>
                </a:solidFill>
              </a:rPr>
              <a:t>(path) </a:t>
            </a:r>
            <a:r>
              <a:rPr lang="ko-KR" altLang="en-US" sz="3100" dirty="0">
                <a:solidFill>
                  <a:schemeClr val="tx1"/>
                </a:solidFill>
              </a:rPr>
              <a:t>설정</a:t>
            </a:r>
            <a:br>
              <a:rPr lang="en-US" altLang="ko-KR" sz="3100" dirty="0">
                <a:solidFill>
                  <a:schemeClr val="tx1"/>
                </a:solidFill>
              </a:rPr>
            </a:br>
            <a:r>
              <a:rPr lang="en-US" altLang="ko-KR" sz="2700" dirty="0">
                <a:solidFill>
                  <a:srgbClr val="FF0000"/>
                </a:solidFill>
              </a:rPr>
              <a:t>[</a:t>
            </a:r>
            <a:r>
              <a:rPr lang="ko-KR" altLang="en-US" sz="2700" dirty="0">
                <a:solidFill>
                  <a:srgbClr val="FF0000"/>
                </a:solidFill>
              </a:rPr>
              <a:t>제어판</a:t>
            </a:r>
            <a:r>
              <a:rPr lang="en-US" altLang="ko-KR" sz="2700" dirty="0">
                <a:solidFill>
                  <a:srgbClr val="FF0000"/>
                </a:solidFill>
              </a:rPr>
              <a:t>]-&gt;[</a:t>
            </a:r>
            <a:r>
              <a:rPr lang="ko-KR" altLang="en-US" sz="2700" dirty="0">
                <a:solidFill>
                  <a:srgbClr val="FF0000"/>
                </a:solidFill>
              </a:rPr>
              <a:t>시스템</a:t>
            </a:r>
            <a:r>
              <a:rPr lang="en-US" altLang="ko-KR" sz="2700" dirty="0">
                <a:solidFill>
                  <a:srgbClr val="FF0000"/>
                </a:solidFill>
              </a:rPr>
              <a:t>]-&gt;</a:t>
            </a:r>
            <a:r>
              <a:rPr lang="ko-KR" altLang="en-US" sz="2700" dirty="0">
                <a:solidFill>
                  <a:srgbClr val="FF0000"/>
                </a:solidFill>
              </a:rPr>
              <a:t> </a:t>
            </a:r>
            <a:r>
              <a:rPr lang="en-US" altLang="ko-KR" sz="2700" dirty="0">
                <a:solidFill>
                  <a:srgbClr val="FF0000"/>
                </a:solidFill>
              </a:rPr>
              <a:t>[</a:t>
            </a:r>
            <a:r>
              <a:rPr lang="ko-KR" altLang="en-US" sz="2700" dirty="0">
                <a:solidFill>
                  <a:srgbClr val="FF0000"/>
                </a:solidFill>
              </a:rPr>
              <a:t>고급 시스템 설정</a:t>
            </a:r>
            <a:r>
              <a:rPr lang="en-US" altLang="ko-KR" sz="2700" dirty="0">
                <a:solidFill>
                  <a:srgbClr val="FF0000"/>
                </a:solidFill>
              </a:rPr>
              <a:t>]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F7DC00F-A26F-4AAC-B4E2-AF8F56742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184" y="1844824"/>
            <a:ext cx="2592288" cy="159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4A6F7-E921-47A6-974C-8852CDA3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4" y="1853909"/>
            <a:ext cx="2592288" cy="159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E6312A-4109-44EB-BD4B-A00D1C39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844" y="1844824"/>
            <a:ext cx="2592288" cy="159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44D20B-5780-4A55-BA2E-F774F7ECA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19" y="3534576"/>
            <a:ext cx="2006677" cy="257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06D30-DAC9-4992-919A-8A001CB64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984" y="3538151"/>
            <a:ext cx="2358008" cy="2587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E51887-4CA6-4E39-B553-683F284B90E9}"/>
              </a:ext>
            </a:extLst>
          </p:cNvPr>
          <p:cNvSpPr txBox="1"/>
          <p:nvPr/>
        </p:nvSpPr>
        <p:spPr>
          <a:xfrm>
            <a:off x="463343" y="6237312"/>
            <a:ext cx="773641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800" dirty="0"/>
              <a:t>입력 경로</a:t>
            </a:r>
            <a:r>
              <a:rPr lang="en-US" altLang="ko-KR" sz="2800" dirty="0"/>
              <a:t>: C:\Program Files\Java\jdk-14.0.2\bin</a:t>
            </a:r>
            <a:endParaRPr lang="ko-KR" altLang="en-US" sz="2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6B50C8A-3BDC-4454-ABCB-238397484E67}"/>
              </a:ext>
            </a:extLst>
          </p:cNvPr>
          <p:cNvSpPr/>
          <p:nvPr/>
        </p:nvSpPr>
        <p:spPr>
          <a:xfrm>
            <a:off x="476392" y="2260926"/>
            <a:ext cx="576064" cy="19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30F5F8-F195-4824-ADA2-EA73783C4C85}"/>
              </a:ext>
            </a:extLst>
          </p:cNvPr>
          <p:cNvSpPr/>
          <p:nvPr/>
        </p:nvSpPr>
        <p:spPr>
          <a:xfrm>
            <a:off x="3885033" y="2487836"/>
            <a:ext cx="576064" cy="166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4D4673-1EB3-4205-A95C-BA71325A7041}"/>
              </a:ext>
            </a:extLst>
          </p:cNvPr>
          <p:cNvSpPr/>
          <p:nvPr/>
        </p:nvSpPr>
        <p:spPr>
          <a:xfrm>
            <a:off x="6189289" y="2435367"/>
            <a:ext cx="576064" cy="19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D163EA-5AB8-4AEA-B276-66F81AF96EAB}"/>
              </a:ext>
            </a:extLst>
          </p:cNvPr>
          <p:cNvSpPr/>
          <p:nvPr/>
        </p:nvSpPr>
        <p:spPr>
          <a:xfrm>
            <a:off x="1728418" y="5589240"/>
            <a:ext cx="576064" cy="19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F18079-9CC5-41C1-9A30-AFD06B854CFB}"/>
              </a:ext>
            </a:extLst>
          </p:cNvPr>
          <p:cNvSpPr/>
          <p:nvPr/>
        </p:nvSpPr>
        <p:spPr>
          <a:xfrm>
            <a:off x="4168526" y="5253735"/>
            <a:ext cx="360040" cy="19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9F2A1D8-0A1B-4793-89C8-50007A8A0029}"/>
              </a:ext>
            </a:extLst>
          </p:cNvPr>
          <p:cNvSpPr/>
          <p:nvPr/>
        </p:nvSpPr>
        <p:spPr>
          <a:xfrm>
            <a:off x="2772763" y="2443644"/>
            <a:ext cx="360040" cy="41489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47F2F5D-CE92-4384-B4E7-7364FA93287B}"/>
              </a:ext>
            </a:extLst>
          </p:cNvPr>
          <p:cNvSpPr/>
          <p:nvPr/>
        </p:nvSpPr>
        <p:spPr>
          <a:xfrm>
            <a:off x="5829249" y="2443645"/>
            <a:ext cx="360040" cy="41489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2DFB47A-E4E3-4C30-A0C5-541D1A2140E0}"/>
              </a:ext>
            </a:extLst>
          </p:cNvPr>
          <p:cNvSpPr/>
          <p:nvPr/>
        </p:nvSpPr>
        <p:spPr>
          <a:xfrm>
            <a:off x="2772763" y="4624664"/>
            <a:ext cx="360040" cy="41489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 </a:t>
            </a:r>
            <a:r>
              <a:rPr lang="ko-KR" altLang="en-US" dirty="0"/>
              <a:t>환경변수 </a:t>
            </a:r>
            <a:r>
              <a:rPr lang="en-US" altLang="ko-KR" dirty="0"/>
              <a:t>Setting (</a:t>
            </a:r>
            <a:r>
              <a:rPr lang="en-US" altLang="ko-KR" dirty="0" err="1"/>
              <a:t>windowns</a:t>
            </a:r>
            <a:r>
              <a:rPr lang="en-US" altLang="ko-KR" dirty="0"/>
              <a:t> 7 </a:t>
            </a:r>
            <a:r>
              <a:rPr lang="ko-KR" altLang="en-US" dirty="0"/>
              <a:t>이하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어디에서나 컴파일러를 실행할 수 있도록 경로</a:t>
            </a:r>
            <a:r>
              <a:rPr lang="en-US" altLang="ko-KR" dirty="0"/>
              <a:t>(path) </a:t>
            </a:r>
            <a:r>
              <a:rPr lang="ko-KR" altLang="en-US" dirty="0"/>
              <a:t>설정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제어판</a:t>
            </a:r>
            <a:r>
              <a:rPr lang="en-US" altLang="ko-KR" dirty="0">
                <a:solidFill>
                  <a:srgbClr val="FF0000"/>
                </a:solidFill>
              </a:rPr>
              <a:t>]-&gt;[</a:t>
            </a:r>
            <a:r>
              <a:rPr lang="ko-KR" altLang="en-US" dirty="0">
                <a:solidFill>
                  <a:srgbClr val="FF0000"/>
                </a:solidFill>
              </a:rPr>
              <a:t>시스템</a:t>
            </a:r>
            <a:r>
              <a:rPr lang="en-US" altLang="ko-KR" dirty="0">
                <a:solidFill>
                  <a:srgbClr val="FF0000"/>
                </a:solidFill>
              </a:rPr>
              <a:t>]-&gt;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고급 시스템 설정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4595867" cy="314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486" y="5877272"/>
            <a:ext cx="7736413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800" dirty="0"/>
              <a:t>입력 경로</a:t>
            </a:r>
            <a:r>
              <a:rPr lang="en-US" altLang="ko-KR" sz="2800" dirty="0"/>
              <a:t>: C:\Program Files\Java\jdk-14.0.2\bin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408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6C6FE-BDD5-4D99-A557-0F87E406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2B0B7-773F-4703-98FF-EFDDF5182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 </a:t>
            </a:r>
            <a:r>
              <a:rPr lang="en-US" altLang="ko-KR" dirty="0"/>
              <a:t>java </a:t>
            </a:r>
            <a:r>
              <a:rPr lang="ko-KR" altLang="en-US" dirty="0"/>
              <a:t>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13D079-2430-40CF-83E3-C5326EA7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01" y="476672"/>
            <a:ext cx="5537998" cy="28897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3EF181-60B4-4483-AD9E-809182CD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71" y="3648879"/>
            <a:ext cx="5479943" cy="2859425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5357570-C10E-46E3-A6B3-CA35CB8BE90E}"/>
              </a:ext>
            </a:extLst>
          </p:cNvPr>
          <p:cNvSpPr/>
          <p:nvPr/>
        </p:nvSpPr>
        <p:spPr>
          <a:xfrm>
            <a:off x="6012160" y="3397695"/>
            <a:ext cx="391416" cy="28803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3E7A5-DE78-4D86-A871-108BD71D0A32}"/>
              </a:ext>
            </a:extLst>
          </p:cNvPr>
          <p:cNvSpPr/>
          <p:nvPr/>
        </p:nvSpPr>
        <p:spPr>
          <a:xfrm>
            <a:off x="4788024" y="836712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1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개발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2816"/>
            <a:ext cx="53435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82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Today’s Topic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Getting Started with Java Programming</a:t>
            </a:r>
          </a:p>
          <a:p>
            <a:pPr lvl="1"/>
            <a:r>
              <a:rPr lang="en-US" altLang="ko-KR" dirty="0"/>
              <a:t>Create, Compile and Running a 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2539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보조 프로그램의 메모장 사용</a:t>
            </a:r>
          </a:p>
          <a:p>
            <a:r>
              <a:rPr lang="ko-KR" altLang="en-US" dirty="0"/>
              <a:t>파일의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.java. </a:t>
            </a:r>
          </a:p>
          <a:p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017838"/>
            <a:ext cx="882332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89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092325"/>
            <a:ext cx="7586662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3400425"/>
            <a:ext cx="7551737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"/>
          <p:cNvSpPr>
            <a:spLocks noChangeArrowheads="1"/>
          </p:cNvSpPr>
          <p:nvPr/>
        </p:nvSpPr>
        <p:spPr bwMode="auto">
          <a:xfrm>
            <a:off x="1168400" y="2092325"/>
            <a:ext cx="7424738" cy="74453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9" name="직사각형 2"/>
          <p:cNvSpPr>
            <a:spLocks noChangeArrowheads="1"/>
          </p:cNvSpPr>
          <p:nvPr/>
        </p:nvSpPr>
        <p:spPr bwMode="auto">
          <a:xfrm>
            <a:off x="1168400" y="3400425"/>
            <a:ext cx="7424738" cy="129381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3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603375"/>
            <a:ext cx="5483225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1"/>
          <p:cNvSpPr>
            <a:spLocks noChangeArrowheads="1"/>
          </p:cNvSpPr>
          <p:nvPr/>
        </p:nvSpPr>
        <p:spPr bwMode="auto">
          <a:xfrm>
            <a:off x="1171575" y="1603375"/>
            <a:ext cx="5483225" cy="8016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2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Interim Summary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>
              <a:buFont typeface="Symbol" pitchFamily="18" charset="2"/>
              <a:buAutoNum type="arabicPeriod"/>
            </a:pPr>
            <a:r>
              <a:rPr lang="ko-KR" altLang="en-US" dirty="0"/>
              <a:t>자바 프로그램을 개발하는 데 개발 도구를 </a:t>
            </a:r>
            <a:r>
              <a:rPr lang="en-US" altLang="ko-KR" dirty="0"/>
              <a:t>______________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endParaRPr lang="ko-KR" altLang="en-US" dirty="0">
              <a:solidFill>
                <a:schemeClr val="tx2"/>
              </a:solidFill>
            </a:endParaRPr>
          </a:p>
          <a:p>
            <a:pPr marL="838200" lvl="1" indent="-381000">
              <a:buFont typeface="Symbol" pitchFamily="18" charset="2"/>
              <a:buAutoNum type="arabicPeriod"/>
            </a:pPr>
            <a:endParaRPr lang="ko-KR" altLang="en-US" dirty="0">
              <a:solidFill>
                <a:schemeClr val="tx2"/>
              </a:solidFill>
            </a:endParaRPr>
          </a:p>
          <a:p>
            <a:pPr marL="381000" indent="-381000">
              <a:buFont typeface="Symbol" pitchFamily="18" charset="2"/>
              <a:buAutoNum type="arabicPeriod"/>
            </a:pPr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r>
              <a:rPr lang="ko-KR" altLang="en-US" dirty="0"/>
              <a:t>의 차이점은 무엇인가</a:t>
            </a:r>
            <a:r>
              <a:rPr lang="en-US" altLang="ko-KR" dirty="0"/>
              <a:t>?</a:t>
            </a:r>
          </a:p>
          <a:p>
            <a:pPr marL="381000" indent="-381000">
              <a:buFont typeface="Symbol" pitchFamily="18" charset="2"/>
              <a:buAutoNum type="arabicPeriod"/>
            </a:pPr>
            <a:endParaRPr lang="en-US" altLang="ko-KR" dirty="0"/>
          </a:p>
          <a:p>
            <a:pPr marL="381000" indent="-381000">
              <a:buFont typeface="Symbol" pitchFamily="18" charset="2"/>
              <a:buAutoNum type="arabicPeriod"/>
            </a:pPr>
            <a:r>
              <a:rPr lang="ko-KR" altLang="en-US" dirty="0"/>
              <a:t>컴파일 하는 명령어 이름은 </a:t>
            </a:r>
            <a:r>
              <a:rPr lang="en-US" altLang="ko-KR" dirty="0"/>
              <a:t>__________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381000" indent="-381000">
              <a:buFont typeface="Symbol" pitchFamily="18" charset="2"/>
              <a:buAutoNum type="arabicPeriod"/>
            </a:pPr>
            <a:endParaRPr lang="en-US" altLang="ko-KR" dirty="0"/>
          </a:p>
          <a:p>
            <a:pPr marL="381000" indent="-381000">
              <a:buFont typeface="Symbol" pitchFamily="18" charset="2"/>
              <a:buAutoNum type="arabicPeriod"/>
            </a:pPr>
            <a:r>
              <a:rPr lang="en-US" altLang="ko-KR" dirty="0"/>
              <a:t>Hello.java</a:t>
            </a:r>
            <a:r>
              <a:rPr lang="ko-KR" altLang="en-US" dirty="0"/>
              <a:t>를 컴파일 하면 </a:t>
            </a:r>
            <a:r>
              <a:rPr lang="en-US" altLang="ko-KR" dirty="0"/>
              <a:t>________   </a:t>
            </a:r>
            <a:r>
              <a:rPr lang="ko-KR" altLang="en-US" dirty="0"/>
              <a:t>파일이 생성된다</a:t>
            </a:r>
            <a:r>
              <a:rPr lang="en-US" altLang="ko-KR" dirty="0"/>
              <a:t>. </a:t>
            </a:r>
          </a:p>
          <a:p>
            <a:pPr marL="381000" indent="-381000">
              <a:buFont typeface="Symbol" pitchFamily="18" charset="2"/>
              <a:buAutoNum type="arabicPeriod"/>
            </a:pPr>
            <a:endParaRPr lang="en-US" altLang="ko-KR" dirty="0"/>
          </a:p>
          <a:p>
            <a:pPr marL="381000" indent="-381000">
              <a:buFont typeface="Symbol" pitchFamily="18" charset="2"/>
              <a:buAutoNum type="arabicPeriod"/>
            </a:pPr>
            <a:r>
              <a:rPr lang="ko-KR" altLang="en-US" dirty="0"/>
              <a:t>자바에서 제공하는 기본적인 클래스 라이브러리를 </a:t>
            </a:r>
            <a:r>
              <a:rPr lang="en-US" altLang="ko-KR" dirty="0"/>
              <a:t>__________</a:t>
            </a:r>
            <a:r>
              <a:rPr lang="ko-KR" altLang="en-US" dirty="0" err="1"/>
              <a:t>라고한다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03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Integrated Development Environment(IDE)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Eclipse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b="1" dirty="0"/>
              <a:t>다중 언어 소프트웨어 개발 도구로서 </a:t>
            </a:r>
            <a:r>
              <a:rPr lang="en-US" altLang="ko-KR" dirty="0">
                <a:hlinkClick r:id="rId3" tooltip="Integrated development environment"/>
              </a:rPr>
              <a:t>IDE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>
                <a:hlinkClick r:id="rId4" tooltip="Plug-in (computing)"/>
              </a:rPr>
              <a:t>plug-in</a:t>
            </a:r>
            <a:r>
              <a:rPr lang="en-US" altLang="ko-KR" dirty="0"/>
              <a:t> </a:t>
            </a:r>
            <a:r>
              <a:rPr lang="ko-KR" altLang="en-US" dirty="0"/>
              <a:t>으로 구성</a:t>
            </a:r>
          </a:p>
          <a:p>
            <a:pPr lvl="1"/>
            <a:r>
              <a:rPr lang="ko-KR" altLang="en-US" dirty="0"/>
              <a:t>자바 애플리케이션을 개발하는데 사용 가능</a:t>
            </a:r>
            <a:endParaRPr lang="en-US" altLang="ko-KR" dirty="0"/>
          </a:p>
          <a:p>
            <a:pPr lvl="1"/>
            <a:r>
              <a:rPr lang="en-US" altLang="ko-KR" dirty="0">
                <a:hlinkClick r:id="rId5" tooltip="C (programming language)"/>
              </a:rPr>
              <a:t>C</a:t>
            </a:r>
            <a:r>
              <a:rPr lang="en-US" altLang="ko-KR" dirty="0"/>
              <a:t>, </a:t>
            </a:r>
            <a:r>
              <a:rPr lang="en-US" altLang="ko-KR" dirty="0">
                <a:hlinkClick r:id="rId6" tooltip="C++"/>
              </a:rPr>
              <a:t>C++</a:t>
            </a:r>
            <a:r>
              <a:rPr lang="en-US" altLang="ko-KR" dirty="0"/>
              <a:t>, </a:t>
            </a:r>
            <a:r>
              <a:rPr lang="en-US" altLang="ko-KR" dirty="0">
                <a:hlinkClick r:id="rId7" tooltip="COBOL"/>
              </a:rPr>
              <a:t>COBOL</a:t>
            </a:r>
            <a:r>
              <a:rPr lang="en-US" altLang="ko-KR" dirty="0"/>
              <a:t>, </a:t>
            </a:r>
            <a:r>
              <a:rPr lang="en-US" altLang="ko-KR" dirty="0">
                <a:hlinkClick r:id="rId8" tooltip="Python (programming language)"/>
              </a:rPr>
              <a:t>Python</a:t>
            </a:r>
            <a:r>
              <a:rPr lang="en-US" altLang="ko-KR" dirty="0"/>
              <a:t>, </a:t>
            </a:r>
            <a:r>
              <a:rPr lang="en-US" altLang="ko-KR" dirty="0">
                <a:hlinkClick r:id="rId9" tooltip="Perl"/>
              </a:rPr>
              <a:t>Perl</a:t>
            </a:r>
            <a:r>
              <a:rPr lang="en-US" altLang="ko-KR" dirty="0"/>
              <a:t>, </a:t>
            </a:r>
            <a:r>
              <a:rPr lang="en-US" altLang="ko-KR" dirty="0">
                <a:hlinkClick r:id="rId10" tooltip="PHP"/>
              </a:rPr>
              <a:t>PHP</a:t>
            </a:r>
            <a:r>
              <a:rPr lang="ko-KR" altLang="en-US" dirty="0"/>
              <a:t>도 지원</a:t>
            </a:r>
          </a:p>
          <a:p>
            <a:pPr lvl="1"/>
            <a:r>
              <a:rPr lang="en-US" altLang="ko-KR" dirty="0">
                <a:hlinkClick r:id="rId11" tooltip="Free and open source software"/>
              </a:rPr>
              <a:t>free and open source software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>
              <a:hlinkClick r:id="rId12"/>
            </a:endParaRPr>
          </a:p>
          <a:p>
            <a:r>
              <a:rPr lang="en-US" altLang="ko-KR" dirty="0">
                <a:hlinkClick r:id="rId12"/>
              </a:rPr>
              <a:t>NetBeans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자바를 위한 </a:t>
            </a:r>
            <a:r>
              <a:rPr lang="en-US" altLang="ko-KR" dirty="0"/>
              <a:t> cross-platform open source IDE</a:t>
            </a:r>
          </a:p>
          <a:p>
            <a:pPr lvl="1"/>
            <a:r>
              <a:rPr lang="ko-KR" altLang="en-US" dirty="0"/>
              <a:t>문법 </a:t>
            </a:r>
            <a:r>
              <a:rPr lang="ko-KR" altLang="en-US" dirty="0" err="1"/>
              <a:t>하이라이팅</a:t>
            </a:r>
            <a:r>
              <a:rPr lang="ko-KR" altLang="en-US" dirty="0"/>
              <a:t> 기능</a:t>
            </a:r>
            <a:r>
              <a:rPr lang="en-US" altLang="ko-KR" dirty="0"/>
              <a:t>, </a:t>
            </a:r>
            <a:r>
              <a:rPr lang="ko-KR" altLang="en-US" dirty="0"/>
              <a:t>코드 완결 기능</a:t>
            </a:r>
          </a:p>
          <a:p>
            <a:pPr lvl="1"/>
            <a:r>
              <a:rPr lang="ko-KR" altLang="en-US" dirty="0" err="1"/>
              <a:t>비주얼</a:t>
            </a:r>
            <a:r>
              <a:rPr lang="ko-KR" altLang="en-US" dirty="0"/>
              <a:t> 디자인 도구 포함</a:t>
            </a:r>
          </a:p>
          <a:p>
            <a:pPr lvl="1"/>
            <a:r>
              <a:rPr lang="en-US" altLang="ko-KR" dirty="0">
                <a:hlinkClick r:id="rId11" tooltip="Free and open source software"/>
              </a:rPr>
              <a:t>free and open source software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85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998768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IDE – ECLIPSE IDE</a:t>
            </a:r>
            <a:r>
              <a:rPr lang="ko-KR" altLang="en-US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2020          </a:t>
            </a:r>
            <a:r>
              <a:rPr lang="en-US" altLang="ko-KR" sz="3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(PHOTON/OXYGEN/NEON/MARS/</a:t>
            </a:r>
            <a:r>
              <a:rPr lang="en-US" altLang="ko-KR" sz="32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luna</a:t>
            </a:r>
            <a:r>
              <a:rPr lang="en-US" altLang="ko-KR" sz="3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)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D59611-8A9D-4154-B8A8-FA8FB436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429000"/>
            <a:ext cx="4276725" cy="285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6686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 (www.eclipse.org)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67E4C1-A4A2-4E28-A5CC-9679BEBE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536595" cy="52958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8DC2AC-25A1-416A-A24E-5C60858086A0}"/>
              </a:ext>
            </a:extLst>
          </p:cNvPr>
          <p:cNvGrpSpPr/>
          <p:nvPr/>
        </p:nvGrpSpPr>
        <p:grpSpPr>
          <a:xfrm>
            <a:off x="6006371" y="2187352"/>
            <a:ext cx="2304256" cy="576064"/>
            <a:chOff x="6156176" y="2389613"/>
            <a:chExt cx="2304256" cy="576064"/>
          </a:xfrm>
        </p:grpSpPr>
        <p:sp>
          <p:nvSpPr>
            <p:cNvPr id="6" name="왼쪽 화살표 5"/>
            <p:cNvSpPr/>
            <p:nvPr/>
          </p:nvSpPr>
          <p:spPr>
            <a:xfrm>
              <a:off x="7236296" y="2389613"/>
              <a:ext cx="1224136" cy="576064"/>
            </a:xfrm>
            <a:prstGeom prst="lef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Click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sp>
          <p:nvSpPr>
            <p:cNvPr id="5" name="타원 4"/>
            <p:cNvSpPr/>
            <p:nvPr/>
          </p:nvSpPr>
          <p:spPr>
            <a:xfrm>
              <a:off x="6156176" y="2555561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9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 (www.eclipse.org)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488C7-11A5-4C4D-A297-B519C58B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82" y="1412776"/>
            <a:ext cx="6464587" cy="5237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5D351B-C61D-4B94-8C3D-F6EDED26F458}"/>
              </a:ext>
            </a:extLst>
          </p:cNvPr>
          <p:cNvGrpSpPr/>
          <p:nvPr/>
        </p:nvGrpSpPr>
        <p:grpSpPr>
          <a:xfrm>
            <a:off x="1809066" y="5157192"/>
            <a:ext cx="2258878" cy="576064"/>
            <a:chOff x="1809066" y="5157192"/>
            <a:chExt cx="2258878" cy="576064"/>
          </a:xfrm>
        </p:grpSpPr>
        <p:sp>
          <p:nvSpPr>
            <p:cNvPr id="6" name="왼쪽 화살표 5"/>
            <p:cNvSpPr/>
            <p:nvPr/>
          </p:nvSpPr>
          <p:spPr>
            <a:xfrm>
              <a:off x="2843808" y="5157192"/>
              <a:ext cx="1224136" cy="576064"/>
            </a:xfrm>
            <a:prstGeom prst="lef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Click!</a:t>
              </a:r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53EAEF1-81CA-464E-8F0C-A9ED946F57D0}"/>
                </a:ext>
              </a:extLst>
            </p:cNvPr>
            <p:cNvSpPr/>
            <p:nvPr/>
          </p:nvSpPr>
          <p:spPr>
            <a:xfrm>
              <a:off x="1809066" y="5334000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17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 (www.eclipse.org)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4094ED-5DD2-4D6B-A479-CC30E064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4"/>
            <a:ext cx="6248563" cy="506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50D51E9-052D-4F75-B649-DADDF47AD060}"/>
              </a:ext>
            </a:extLst>
          </p:cNvPr>
          <p:cNvGrpSpPr/>
          <p:nvPr/>
        </p:nvGrpSpPr>
        <p:grpSpPr>
          <a:xfrm>
            <a:off x="2987824" y="3140968"/>
            <a:ext cx="2246203" cy="576064"/>
            <a:chOff x="2987824" y="3140968"/>
            <a:chExt cx="2246203" cy="576064"/>
          </a:xfrm>
        </p:grpSpPr>
        <p:sp>
          <p:nvSpPr>
            <p:cNvPr id="6" name="왼쪽 화살표 5"/>
            <p:cNvSpPr/>
            <p:nvPr/>
          </p:nvSpPr>
          <p:spPr>
            <a:xfrm>
              <a:off x="4009891" y="3140968"/>
              <a:ext cx="1224136" cy="576064"/>
            </a:xfrm>
            <a:prstGeom prst="lef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Click!</a:t>
              </a:r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6C41734-17B3-4EBC-9FEE-1FF558B56992}"/>
                </a:ext>
              </a:extLst>
            </p:cNvPr>
            <p:cNvSpPr/>
            <p:nvPr/>
          </p:nvSpPr>
          <p:spPr>
            <a:xfrm>
              <a:off x="2987824" y="3320988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326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eclipse-inst-win64.exe </a:t>
            </a:r>
            <a:r>
              <a:rPr lang="ko-KR" altLang="en-US" dirty="0"/>
              <a:t>실행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2867F-4C48-4457-AC25-502B1938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772816"/>
            <a:ext cx="4274867" cy="439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왼쪽 화살표 5"/>
          <p:cNvSpPr/>
          <p:nvPr/>
        </p:nvSpPr>
        <p:spPr>
          <a:xfrm>
            <a:off x="6012160" y="2348880"/>
            <a:ext cx="1224136" cy="57606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Write once, run Anywhere!</a:t>
            </a:r>
            <a:endParaRPr lang="ko-KR" altLang="en-US" sz="36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8604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Installing …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89E36-0C33-4436-8722-8CB5A202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528579"/>
            <a:ext cx="4824536" cy="495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A273AB-351C-4597-BE7E-51ABF41BDB53}"/>
              </a:ext>
            </a:extLst>
          </p:cNvPr>
          <p:cNvCxnSpPr/>
          <p:nvPr/>
        </p:nvCxnSpPr>
        <p:spPr>
          <a:xfrm>
            <a:off x="3252411" y="3596461"/>
            <a:ext cx="14401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77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841A6-4268-4ADE-904A-03765329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Eclipse!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50D0E9-A858-40E9-9191-202D3835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24000"/>
            <a:ext cx="5633207" cy="513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왼쪽 화살표 5">
            <a:extLst>
              <a:ext uri="{FF2B5EF4-FFF2-40B4-BE49-F238E27FC236}">
                <a16:creationId xmlns:a16="http://schemas.microsoft.com/office/drawing/2014/main" id="{9FF7B226-659A-4D92-8CAA-FF0DC1D2DFE7}"/>
              </a:ext>
            </a:extLst>
          </p:cNvPr>
          <p:cNvSpPr/>
          <p:nvPr/>
        </p:nvSpPr>
        <p:spPr>
          <a:xfrm>
            <a:off x="3707904" y="3504688"/>
            <a:ext cx="1224136" cy="57606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25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이클립스의</a:t>
            </a:r>
            <a:r>
              <a:rPr lang="ko-KR" altLang="en-US" dirty="0"/>
              <a:t>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플러그인</a:t>
            </a:r>
            <a:r>
              <a:rPr lang="en-US" altLang="ko-KR" dirty="0"/>
              <a:t>(plug-in)</a:t>
            </a:r>
            <a:r>
              <a:rPr lang="ko-KR" altLang="en-US" dirty="0"/>
              <a:t>으로 구성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3" y="2276872"/>
            <a:ext cx="8089900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19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Workbench of eclipse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8094662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04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간단한 자바프로그램의 작성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6038" y="1895475"/>
            <a:ext cx="3578225" cy="1825625"/>
          </a:xfrm>
        </p:spPr>
        <p:txBody>
          <a:bodyPr/>
          <a:lstStyle/>
          <a:p>
            <a:pPr marL="381000" indent="-381000" eaLnBrk="1" hangingPunct="1">
              <a:buFont typeface="Symbol" pitchFamily="18" charset="2"/>
              <a:buAutoNum type="arabicPeriod"/>
            </a:pPr>
            <a:r>
              <a:rPr lang="ko-KR" altLang="en-US"/>
              <a:t>프로젝트의 생성</a:t>
            </a:r>
          </a:p>
          <a:p>
            <a:pPr marL="381000" indent="-381000" eaLnBrk="1" hangingPunct="1">
              <a:buFont typeface="Symbol" pitchFamily="18" charset="2"/>
              <a:buAutoNum type="arabicPeriod"/>
            </a:pPr>
            <a:r>
              <a:rPr lang="ko-KR" altLang="en-US"/>
              <a:t>클래스 생성</a:t>
            </a:r>
          </a:p>
          <a:p>
            <a:pPr marL="381000" indent="-381000" eaLnBrk="1" hangingPunct="1">
              <a:buFont typeface="Symbol" pitchFamily="18" charset="2"/>
              <a:buAutoNum type="arabicPeriod"/>
            </a:pPr>
            <a:r>
              <a:rPr lang="ko-KR" altLang="en-US"/>
              <a:t>소스 코드 입력</a:t>
            </a:r>
          </a:p>
          <a:p>
            <a:pPr marL="381000" indent="-381000" eaLnBrk="1" hangingPunct="1">
              <a:buFont typeface="Symbol" pitchFamily="18" charset="2"/>
              <a:buAutoNum type="arabicPeriod"/>
            </a:pPr>
            <a:r>
              <a:rPr lang="ko-KR" altLang="en-US"/>
              <a:t>실행</a:t>
            </a:r>
          </a:p>
          <a:p>
            <a:pPr marL="381000" indent="-381000" eaLnBrk="1" hangingPunct="1">
              <a:buFont typeface="Symbol" pitchFamily="18" charset="2"/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41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A3CBB-0750-4547-B849-5A7E957A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A9632-4492-48C8-97E7-0D8F8D75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03856" cy="5201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E25995-D951-4D2C-B1F7-D92C01BEB97B}"/>
              </a:ext>
            </a:extLst>
          </p:cNvPr>
          <p:cNvSpPr/>
          <p:nvPr/>
        </p:nvSpPr>
        <p:spPr>
          <a:xfrm>
            <a:off x="971600" y="1844824"/>
            <a:ext cx="22322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CD0FF3-14BC-4C53-8C90-53078FA91A67}"/>
              </a:ext>
            </a:extLst>
          </p:cNvPr>
          <p:cNvSpPr/>
          <p:nvPr/>
        </p:nvSpPr>
        <p:spPr>
          <a:xfrm>
            <a:off x="3275856" y="1844824"/>
            <a:ext cx="1296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6F23D03-AC7F-4CFF-957A-455FF344EDEC}"/>
              </a:ext>
            </a:extLst>
          </p:cNvPr>
          <p:cNvSpPr/>
          <p:nvPr/>
        </p:nvSpPr>
        <p:spPr>
          <a:xfrm>
            <a:off x="3059832" y="1844824"/>
            <a:ext cx="360040" cy="14401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79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AB7C8-D82A-4153-A7E4-927A2B92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a Java Project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CCBC5-823C-4509-BEA1-14AD02E8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5233392" cy="511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11D626-08F7-4F25-8B3D-A5FF1D60EF0E}"/>
              </a:ext>
            </a:extLst>
          </p:cNvPr>
          <p:cNvCxnSpPr/>
          <p:nvPr/>
        </p:nvCxnSpPr>
        <p:spPr>
          <a:xfrm>
            <a:off x="2339752" y="2420888"/>
            <a:ext cx="4320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4C2899A4-9A79-4415-B54F-2A640B327353}"/>
              </a:ext>
            </a:extLst>
          </p:cNvPr>
          <p:cNvSpPr/>
          <p:nvPr/>
        </p:nvSpPr>
        <p:spPr>
          <a:xfrm>
            <a:off x="5364088" y="6021288"/>
            <a:ext cx="79208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49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53366-784A-4703-8E79-79B700E9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</a:t>
            </a:r>
            <a:r>
              <a:rPr lang="en-US" altLang="ko-KR" dirty="0"/>
              <a:t>: Create</a:t>
            </a:r>
            <a:r>
              <a:rPr lang="ko-KR" altLang="en-US" dirty="0"/>
              <a:t> </a:t>
            </a:r>
            <a:r>
              <a:rPr lang="en-US" altLang="ko-KR" dirty="0"/>
              <a:t>module-info.java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51AFA-4683-4808-8657-97D27BEA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10 </a:t>
            </a:r>
            <a:r>
              <a:rPr lang="ko-KR" altLang="en-US" dirty="0"/>
              <a:t>이상의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반드시 </a:t>
            </a:r>
            <a:r>
              <a:rPr lang="en-US" altLang="ko-KR" dirty="0">
                <a:sym typeface="Wingdings" panose="05000000000000000000" pitchFamily="2" charset="2"/>
              </a:rPr>
              <a:t>“Don’t Create”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52A71E-D5E9-4C45-9295-850C1AFB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48880"/>
            <a:ext cx="586740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292A4900-7968-4722-BA4E-BA2A7E5716EA}"/>
              </a:ext>
            </a:extLst>
          </p:cNvPr>
          <p:cNvSpPr/>
          <p:nvPr/>
        </p:nvSpPr>
        <p:spPr>
          <a:xfrm>
            <a:off x="6084168" y="5229200"/>
            <a:ext cx="1080120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1AD8FC8-6C2C-4D97-B90E-6A196BA2ABAF}"/>
              </a:ext>
            </a:extLst>
          </p:cNvPr>
          <p:cNvSpPr/>
          <p:nvPr/>
        </p:nvSpPr>
        <p:spPr>
          <a:xfrm rot="2700000">
            <a:off x="7060394" y="4430023"/>
            <a:ext cx="648072" cy="100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57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자바 설치 여부 확인</a:t>
            </a:r>
            <a:endParaRPr lang="en-US" altLang="ko-KR" dirty="0"/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/>
            <a:r>
              <a:rPr lang="en-US" altLang="ko-KR" dirty="0"/>
              <a:t>Window -&gt; Preferences </a:t>
            </a:r>
            <a:r>
              <a:rPr lang="ko-KR" altLang="en-US" dirty="0"/>
              <a:t>메뉴를 선택한 후에 </a:t>
            </a:r>
            <a:r>
              <a:rPr lang="en-US" altLang="ko-KR" dirty="0"/>
              <a:t>Java -&gt; Installed JREs </a:t>
            </a:r>
            <a:r>
              <a:rPr lang="ko-KR" altLang="en-US" dirty="0"/>
              <a:t>페이지</a:t>
            </a:r>
          </a:p>
          <a:p>
            <a:pPr eaLnBrk="1" hangingPunct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5E9CB2-FEC2-4710-929E-8F8107FB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5760640" cy="42145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06412F-8EA6-4AC3-BB41-42FF5CF25384}"/>
              </a:ext>
            </a:extLst>
          </p:cNvPr>
          <p:cNvSpPr/>
          <p:nvPr/>
        </p:nvSpPr>
        <p:spPr>
          <a:xfrm>
            <a:off x="2555776" y="3933056"/>
            <a:ext cx="33843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클래스의 생성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270000"/>
            <a:ext cx="4181475" cy="688975"/>
          </a:xfrm>
        </p:spPr>
        <p:txBody>
          <a:bodyPr/>
          <a:lstStyle/>
          <a:p>
            <a:pPr eaLnBrk="1" hangingPunct="1"/>
            <a:r>
              <a:rPr lang="en-US" altLang="ko-KR" dirty="0"/>
              <a:t>File-&gt;New-&gt;Class </a:t>
            </a:r>
            <a:r>
              <a:rPr lang="ko-KR" altLang="en-US" dirty="0"/>
              <a:t>메뉴 사용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44824"/>
            <a:ext cx="4219575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55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Java Virtual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Compiled bytecode can run without modification on </a:t>
            </a:r>
            <a:r>
              <a:rPr lang="en-US" altLang="ko-KR" i="1" dirty="0">
                <a:ea typeface="굴림" pitchFamily="50" charset="-127"/>
              </a:rPr>
              <a:t>any</a:t>
            </a:r>
            <a:r>
              <a:rPr lang="en-US" altLang="ko-KR" dirty="0">
                <a:ea typeface="굴림" pitchFamily="50" charset="-127"/>
              </a:rPr>
              <a:t> platform that has a 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Java Virtual Machine 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</a:rPr>
              <a:t>( in each 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J</a:t>
            </a:r>
            <a:r>
              <a:rPr lang="en-US" altLang="ko-KR" dirty="0">
                <a:ea typeface="굴림" pitchFamily="50" charset="-127"/>
              </a:rPr>
              <a:t>ava 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R</a:t>
            </a:r>
            <a:r>
              <a:rPr lang="en-US" altLang="ko-KR" dirty="0">
                <a:ea typeface="굴림" pitchFamily="50" charset="-127"/>
              </a:rPr>
              <a:t>untime 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E</a:t>
            </a:r>
            <a:r>
              <a:rPr lang="en-US" altLang="ko-KR" dirty="0">
                <a:ea typeface="굴림" pitchFamily="50" charset="-127"/>
              </a:rPr>
              <a:t>nvironment).</a:t>
            </a:r>
          </a:p>
          <a:p>
            <a:endParaRPr lang="ko-KR" altLang="en-US" dirty="0"/>
          </a:p>
        </p:txBody>
      </p:sp>
      <p:pic>
        <p:nvPicPr>
          <p:cNvPr id="2050" name="Picture 2" descr="http://java.meritcampus.com/assets/platform-indepedence-java-sources-5fc3d48b7c8f574f8bb3076d6d55755b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5024"/>
            <a:ext cx="62007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580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소스 코드 입력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590675"/>
            <a:ext cx="8266112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343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소스 코드의 내용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273300"/>
            <a:ext cx="814705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직사각형 1"/>
          <p:cNvSpPr>
            <a:spLocks noChangeArrowheads="1"/>
          </p:cNvSpPr>
          <p:nvPr/>
        </p:nvSpPr>
        <p:spPr bwMode="auto">
          <a:xfrm>
            <a:off x="641350" y="2273300"/>
            <a:ext cx="8147050" cy="13763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04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프로그램의 실행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6038" y="1348954"/>
            <a:ext cx="8128000" cy="942975"/>
          </a:xfrm>
        </p:spPr>
        <p:txBody>
          <a:bodyPr/>
          <a:lstStyle/>
          <a:p>
            <a:pPr eaLnBrk="1" hangingPunct="1"/>
            <a:r>
              <a:rPr lang="en-US" altLang="ko-KR"/>
              <a:t>Run-&gt;Run As-&gt;Java Application </a:t>
            </a:r>
            <a:r>
              <a:rPr lang="ko-KR" altLang="en-US"/>
              <a:t>메뉴 사용</a:t>
            </a: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839075" cy="49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61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디버깅</a:t>
            </a:r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>
          <a:xfrm>
            <a:off x="693738" y="1443038"/>
            <a:ext cx="8069262" cy="606425"/>
          </a:xfrm>
        </p:spPr>
        <p:txBody>
          <a:bodyPr/>
          <a:lstStyle/>
          <a:p>
            <a:pPr eaLnBrk="1" hangingPunct="1"/>
            <a:r>
              <a:rPr lang="ko-KR" altLang="en-US"/>
              <a:t>디버거를 사용하면 프로그램에서 오류를 감지하고 진단</a:t>
            </a:r>
          </a:p>
          <a:p>
            <a:pPr eaLnBrk="1" hangingPunct="1"/>
            <a:endParaRPr lang="ko-KR" altLang="en-US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338388"/>
            <a:ext cx="55816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직사각형 1"/>
          <p:cNvSpPr>
            <a:spLocks noChangeArrowheads="1"/>
          </p:cNvSpPr>
          <p:nvPr/>
        </p:nvSpPr>
        <p:spPr bwMode="auto">
          <a:xfrm>
            <a:off x="1781175" y="2338388"/>
            <a:ext cx="5581650" cy="21812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2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디버그 퍼스펙티브로 전환</a:t>
            </a:r>
          </a:p>
        </p:txBody>
      </p:sp>
      <p:sp>
        <p:nvSpPr>
          <p:cNvPr id="26627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퍼스펙티브를 자바에서 디버그로 전환한다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07A49A-F80F-4D10-86FC-6C7D1459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6840760" cy="417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BFEE24D-E2F6-46F6-AD0D-DE931D957812}"/>
              </a:ext>
            </a:extLst>
          </p:cNvPr>
          <p:cNvSpPr/>
          <p:nvPr/>
        </p:nvSpPr>
        <p:spPr>
          <a:xfrm>
            <a:off x="7359342" y="264110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5D03D8C-8CC0-4CC4-8CB6-0D9EABEC7069}"/>
              </a:ext>
            </a:extLst>
          </p:cNvPr>
          <p:cNvSpPr/>
          <p:nvPr/>
        </p:nvSpPr>
        <p:spPr>
          <a:xfrm rot="2777073">
            <a:off x="7724392" y="1972269"/>
            <a:ext cx="432048" cy="7962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FC0FB-93A1-49E7-AAD5-13C10CC0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878049"/>
            <a:ext cx="2703205" cy="2786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39D5356-A771-4F65-9102-A6CABB5866E5}"/>
              </a:ext>
            </a:extLst>
          </p:cNvPr>
          <p:cNvSpPr/>
          <p:nvPr/>
        </p:nvSpPr>
        <p:spPr>
          <a:xfrm>
            <a:off x="6012160" y="414908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C6F0691-8648-4ECF-94B5-5D1B528C7011}"/>
              </a:ext>
            </a:extLst>
          </p:cNvPr>
          <p:cNvSpPr/>
          <p:nvPr/>
        </p:nvSpPr>
        <p:spPr>
          <a:xfrm rot="5400000">
            <a:off x="6971784" y="3890778"/>
            <a:ext cx="432048" cy="7962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23BED-37F3-45C0-BC3C-3F7C653C3487}"/>
              </a:ext>
            </a:extLst>
          </p:cNvPr>
          <p:cNvSpPr txBox="1"/>
          <p:nvPr/>
        </p:nvSpPr>
        <p:spPr>
          <a:xfrm>
            <a:off x="7122837" y="167881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1. </a:t>
            </a:r>
            <a:r>
              <a:rPr lang="ko-KR" altLang="en-US" dirty="0" err="1">
                <a:solidFill>
                  <a:srgbClr val="FF0000"/>
                </a:solidFill>
              </a:rPr>
              <a:t>퍼스펙티브추가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7F67D-B7BC-4C58-9D4F-028479C9324D}"/>
              </a:ext>
            </a:extLst>
          </p:cNvPr>
          <p:cNvSpPr txBox="1"/>
          <p:nvPr/>
        </p:nvSpPr>
        <p:spPr>
          <a:xfrm>
            <a:off x="7020272" y="443587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디버그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 err="1">
                <a:solidFill>
                  <a:srgbClr val="FF0000"/>
                </a:solidFill>
              </a:rPr>
              <a:t>퍼스펙티브</a:t>
            </a:r>
            <a:r>
              <a:rPr lang="ko-KR" altLang="en-US" dirty="0">
                <a:solidFill>
                  <a:srgbClr val="FF0000"/>
                </a:solidFill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2725049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중단점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F62DFF-E584-49C5-9BDD-3875CC10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119565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6DB591-157A-43F4-961A-07029946267E}"/>
              </a:ext>
            </a:extLst>
          </p:cNvPr>
          <p:cNvSpPr/>
          <p:nvPr/>
        </p:nvSpPr>
        <p:spPr>
          <a:xfrm>
            <a:off x="6444208" y="2348880"/>
            <a:ext cx="2132557" cy="2232248"/>
          </a:xfrm>
          <a:prstGeom prst="rect">
            <a:avLst/>
          </a:prstGeom>
          <a:solidFill>
            <a:schemeClr val="accent6">
              <a:alpha val="3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B76AE-D5F2-4B5E-889E-E729B47DF20D}"/>
              </a:ext>
            </a:extLst>
          </p:cNvPr>
          <p:cNvSpPr txBox="1"/>
          <p:nvPr/>
        </p:nvSpPr>
        <p:spPr>
          <a:xfrm>
            <a:off x="6948264" y="324433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변수 추적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4B4520-1FF1-4482-B6FD-BBEF16FC6C01}"/>
              </a:ext>
            </a:extLst>
          </p:cNvPr>
          <p:cNvSpPr/>
          <p:nvPr/>
        </p:nvSpPr>
        <p:spPr>
          <a:xfrm>
            <a:off x="2411760" y="335699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D05BA-2F91-4647-97D7-D9BC8D529390}"/>
              </a:ext>
            </a:extLst>
          </p:cNvPr>
          <p:cNvSpPr txBox="1"/>
          <p:nvPr/>
        </p:nvSpPr>
        <p:spPr>
          <a:xfrm>
            <a:off x="2843808" y="4005064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중단점 설정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마우스클릭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DAB98C9-0C9E-4689-8B3F-6EDE0CE5350F}"/>
              </a:ext>
            </a:extLst>
          </p:cNvPr>
          <p:cNvSpPr/>
          <p:nvPr/>
        </p:nvSpPr>
        <p:spPr>
          <a:xfrm rot="13059455">
            <a:off x="2714322" y="3664633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72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디버그 모드로 실행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644327" y="1404069"/>
            <a:ext cx="8212138" cy="4152900"/>
          </a:xfrm>
        </p:spPr>
        <p:txBody>
          <a:bodyPr/>
          <a:lstStyle/>
          <a:p>
            <a:pPr eaLnBrk="1" hangingPunct="1"/>
            <a:r>
              <a:rPr lang="en-US" altLang="ko-KR"/>
              <a:t>[Run]-&gt;[Debug As] </a:t>
            </a:r>
          </a:p>
          <a:p>
            <a:pPr eaLnBrk="1" hangingPunct="1"/>
            <a:endParaRPr lang="ko-KR" altLang="en-US"/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199438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850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변수의 값 조사 및 실행 제어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690563" y="1435100"/>
            <a:ext cx="8039100" cy="969963"/>
          </a:xfrm>
        </p:spPr>
        <p:txBody>
          <a:bodyPr/>
          <a:lstStyle/>
          <a:p>
            <a:pPr eaLnBrk="1" hangingPunct="1"/>
            <a:r>
              <a:rPr lang="ko-KR" altLang="en-US"/>
              <a:t>변수의 값을 조사하려면 변수위에 마우스 커서를 놓는다</a:t>
            </a:r>
            <a:r>
              <a:rPr lang="en-US" altLang="ko-KR"/>
              <a:t>. </a:t>
            </a:r>
          </a:p>
          <a:p>
            <a:pPr eaLnBrk="1" hangingPunct="1"/>
            <a:r>
              <a:rPr lang="ko-KR" altLang="en-US"/>
              <a:t>실행 제어</a:t>
            </a:r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560638"/>
            <a:ext cx="85471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910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Eclipse </a:t>
            </a:r>
            <a:r>
              <a:rPr lang="ko-KR" altLang="en-US" dirty="0"/>
              <a:t>단축키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Ctrl+Shift+L</a:t>
            </a:r>
            <a:r>
              <a:rPr lang="en-US" altLang="ko-KR" dirty="0"/>
              <a:t>: </a:t>
            </a:r>
            <a:r>
              <a:rPr lang="ko-KR" altLang="en-US" dirty="0"/>
              <a:t>단축키 설명 전부 보기</a:t>
            </a:r>
            <a:endParaRPr lang="en-US" altLang="ko-KR" dirty="0"/>
          </a:p>
          <a:p>
            <a:r>
              <a:rPr lang="en-US" altLang="ko-KR" dirty="0" err="1">
                <a:solidFill>
                  <a:srgbClr val="0070C0"/>
                </a:solidFill>
              </a:rPr>
              <a:t>Ctrl+Space</a:t>
            </a:r>
            <a:r>
              <a:rPr lang="en-US" altLang="ko-KR" dirty="0">
                <a:solidFill>
                  <a:srgbClr val="0070C0"/>
                </a:solidFill>
              </a:rPr>
              <a:t> : </a:t>
            </a:r>
            <a:r>
              <a:rPr lang="ko-KR" altLang="en-US" dirty="0">
                <a:solidFill>
                  <a:srgbClr val="0070C0"/>
                </a:solidFill>
              </a:rPr>
              <a:t>자동 완성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Ctrl+1 : Quick Fix</a:t>
            </a:r>
          </a:p>
          <a:p>
            <a:r>
              <a:rPr lang="en-US" altLang="ko-KR" dirty="0" err="1"/>
              <a:t>Ctrl+i</a:t>
            </a:r>
            <a:r>
              <a:rPr lang="en-US" altLang="ko-KR" dirty="0"/>
              <a:t> : </a:t>
            </a:r>
            <a:r>
              <a:rPr lang="ko-KR" altLang="en-US" dirty="0"/>
              <a:t>들여쓰기 자동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F3 : </a:t>
            </a:r>
            <a:r>
              <a:rPr lang="ko-KR" altLang="en-US" dirty="0" err="1"/>
              <a:t>메소드</a:t>
            </a:r>
            <a:r>
              <a:rPr lang="ko-KR" altLang="en-US" dirty="0"/>
              <a:t> 위에서 누르면 해당 </a:t>
            </a:r>
            <a:r>
              <a:rPr lang="ko-KR" altLang="en-US" dirty="0" err="1"/>
              <a:t>메소드</a:t>
            </a:r>
            <a:r>
              <a:rPr lang="ko-KR" altLang="en-US" dirty="0"/>
              <a:t> 정의로 이동</a:t>
            </a:r>
            <a:endParaRPr lang="en-US" altLang="ko-KR" dirty="0"/>
          </a:p>
          <a:p>
            <a:r>
              <a:rPr lang="en-US" altLang="ko-KR" dirty="0" err="1"/>
              <a:t>Ctrl+Alt</a:t>
            </a:r>
            <a:r>
              <a:rPr lang="en-US" altLang="ko-KR" dirty="0"/>
              <a:t>+</a:t>
            </a:r>
            <a:r>
              <a:rPr lang="ko-KR" altLang="en-US" dirty="0"/>
              <a:t>위</a:t>
            </a:r>
            <a:r>
              <a:rPr lang="en-US" altLang="ko-KR" dirty="0"/>
              <a:t>(</a:t>
            </a:r>
            <a:r>
              <a:rPr lang="ko-KR" altLang="en-US" dirty="0"/>
              <a:t>아래</a:t>
            </a:r>
            <a:r>
              <a:rPr lang="en-US" altLang="ko-KR" dirty="0"/>
              <a:t>)</a:t>
            </a:r>
            <a:r>
              <a:rPr lang="ko-KR" altLang="en-US" dirty="0"/>
              <a:t>화살표 </a:t>
            </a:r>
            <a:r>
              <a:rPr lang="en-US" altLang="ko-KR" dirty="0"/>
              <a:t>: </a:t>
            </a:r>
            <a:r>
              <a:rPr lang="ko-KR" altLang="en-US" dirty="0"/>
              <a:t>라인복사</a:t>
            </a:r>
            <a:endParaRPr lang="en-US" altLang="ko-KR" dirty="0"/>
          </a:p>
          <a:p>
            <a:r>
              <a:rPr lang="en-US" altLang="ko-KR" dirty="0" err="1"/>
              <a:t>Ctrl+Shift+O</a:t>
            </a:r>
            <a:r>
              <a:rPr lang="en-US" altLang="ko-KR" dirty="0"/>
              <a:t> : </a:t>
            </a:r>
            <a:r>
              <a:rPr lang="ko-KR" altLang="en-US" dirty="0"/>
              <a:t>필요한 클래스 자동 </a:t>
            </a:r>
            <a:r>
              <a:rPr lang="en-US" altLang="ko-KR" dirty="0"/>
              <a:t>import</a:t>
            </a:r>
          </a:p>
          <a:p>
            <a:r>
              <a:rPr lang="en-US" altLang="ko-KR" dirty="0"/>
              <a:t>F11 : Run in debugging mode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Ctrl+F11 : Run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https://dzone.com/articles/effective-eclipse-shortcut-key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http://yeonicon.tistory.com/657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477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" y="1340768"/>
            <a:ext cx="8555037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Review</a:t>
            </a:r>
            <a:endParaRPr lang="ko-KR" altLang="en-US" sz="36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" y="2708920"/>
            <a:ext cx="8229600" cy="37680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buFont typeface="+mj-lt"/>
              <a:buAutoNum type="arabicPeriod" startAt="4"/>
            </a:pPr>
            <a:r>
              <a:rPr lang="ko-KR" altLang="en-US" sz="1800" dirty="0"/>
              <a:t>자바 프로그램을 개발하는 데 개발 도구를 </a:t>
            </a:r>
            <a:r>
              <a:rPr lang="en-US" altLang="ko-KR" sz="1800" dirty="0"/>
              <a:t>______________</a:t>
            </a:r>
            <a:r>
              <a:rPr lang="ko-KR" altLang="en-US" sz="1800" dirty="0"/>
              <a:t>라고 한다</a:t>
            </a:r>
            <a:r>
              <a:rPr lang="en-US" altLang="ko-KR" sz="1800" dirty="0"/>
              <a:t>. </a:t>
            </a:r>
            <a:endParaRPr lang="ko-KR" altLang="en-US" sz="1800" dirty="0">
              <a:solidFill>
                <a:schemeClr val="tx2"/>
              </a:solidFill>
            </a:endParaRPr>
          </a:p>
          <a:p>
            <a:pPr marL="838200" lvl="1" indent="-381000">
              <a:buFont typeface="Symbol" pitchFamily="18" charset="2"/>
              <a:buAutoNum type="arabicPeriod"/>
            </a:pPr>
            <a:endParaRPr lang="ko-KR" altLang="en-US" sz="1600" dirty="0">
              <a:solidFill>
                <a:schemeClr val="tx2"/>
              </a:solidFill>
            </a:endParaRPr>
          </a:p>
          <a:p>
            <a:pPr marL="381000" indent="-381000">
              <a:buFont typeface="Symbol" pitchFamily="18" charset="2"/>
              <a:buAutoNum type="arabicPeriod" startAt="4"/>
            </a:pPr>
            <a:r>
              <a:rPr lang="en-US" altLang="ko-KR" sz="1800" dirty="0"/>
              <a:t>JDK</a:t>
            </a:r>
            <a:r>
              <a:rPr lang="ko-KR" altLang="en-US" sz="1800" dirty="0"/>
              <a:t>와 </a:t>
            </a:r>
            <a:r>
              <a:rPr lang="en-US" altLang="ko-KR" sz="1800" dirty="0"/>
              <a:t>JRE</a:t>
            </a:r>
            <a:r>
              <a:rPr lang="ko-KR" altLang="en-US" sz="1800" dirty="0"/>
              <a:t>의 차이점은 무엇인가</a:t>
            </a:r>
            <a:r>
              <a:rPr lang="en-US" altLang="ko-KR" sz="1800" dirty="0"/>
              <a:t>?</a:t>
            </a:r>
          </a:p>
          <a:p>
            <a:pPr marL="381000" indent="-381000">
              <a:buFont typeface="Symbol" pitchFamily="18" charset="2"/>
              <a:buAutoNum type="arabicPeriod" startAt="4"/>
            </a:pPr>
            <a:endParaRPr lang="en-US" altLang="ko-KR" sz="1800" dirty="0"/>
          </a:p>
          <a:p>
            <a:pPr marL="381000" indent="-381000">
              <a:buFont typeface="Symbol" pitchFamily="18" charset="2"/>
              <a:buAutoNum type="arabicPeriod" startAt="4"/>
            </a:pPr>
            <a:r>
              <a:rPr lang="ko-KR" altLang="en-US" sz="1800" dirty="0"/>
              <a:t>컴파일 하는 명령어 이름은 </a:t>
            </a:r>
            <a:r>
              <a:rPr lang="en-US" altLang="ko-KR" sz="1800" dirty="0"/>
              <a:t>__________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</a:p>
          <a:p>
            <a:pPr marL="381000" indent="-381000">
              <a:buFont typeface="Symbol" pitchFamily="18" charset="2"/>
              <a:buAutoNum type="arabicPeriod" startAt="4"/>
            </a:pPr>
            <a:endParaRPr lang="en-US" altLang="ko-KR" sz="1800" dirty="0"/>
          </a:p>
          <a:p>
            <a:pPr marL="381000" indent="-381000">
              <a:buFont typeface="Symbol" pitchFamily="18" charset="2"/>
              <a:buAutoNum type="arabicPeriod" startAt="4"/>
            </a:pPr>
            <a:r>
              <a:rPr lang="en-US" altLang="ko-KR" sz="1800" dirty="0"/>
              <a:t>Hello.java</a:t>
            </a:r>
            <a:r>
              <a:rPr lang="ko-KR" altLang="en-US" sz="1800" dirty="0"/>
              <a:t>를 컴파일 하면 </a:t>
            </a:r>
            <a:r>
              <a:rPr lang="en-US" altLang="ko-KR" sz="1800" dirty="0"/>
              <a:t>________   </a:t>
            </a:r>
            <a:r>
              <a:rPr lang="ko-KR" altLang="en-US" sz="1800" dirty="0"/>
              <a:t>파일이 생성된다</a:t>
            </a:r>
            <a:r>
              <a:rPr lang="en-US" altLang="ko-KR" sz="1800" dirty="0"/>
              <a:t>. </a:t>
            </a:r>
          </a:p>
          <a:p>
            <a:pPr marL="381000" indent="-381000">
              <a:buFont typeface="Symbol" pitchFamily="18" charset="2"/>
              <a:buAutoNum type="arabicPeriod" startAt="4"/>
            </a:pPr>
            <a:endParaRPr lang="en-US" altLang="ko-KR" sz="1800" dirty="0"/>
          </a:p>
          <a:p>
            <a:pPr marL="381000" indent="-381000">
              <a:buFont typeface="Symbol" pitchFamily="18" charset="2"/>
              <a:buAutoNum type="arabicPeriod" startAt="4"/>
            </a:pPr>
            <a:r>
              <a:rPr lang="ko-KR" altLang="en-US" sz="1800" dirty="0"/>
              <a:t>자바에서 제공하는 기본적인 클래스 라이브러리를 </a:t>
            </a:r>
            <a:r>
              <a:rPr lang="en-US" altLang="ko-KR" sz="1800" dirty="0"/>
              <a:t>__________</a:t>
            </a:r>
            <a:r>
              <a:rPr lang="ko-KR" altLang="en-US" sz="1800" dirty="0"/>
              <a:t>라고 한다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3309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Java’s editions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750" y="3040063"/>
            <a:ext cx="3995738" cy="156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Java SE(Standard Edition)</a:t>
            </a:r>
          </a:p>
          <a:p>
            <a:r>
              <a:rPr lang="en-US" altLang="ko-KR" sz="2000" dirty="0"/>
              <a:t>Java EE(Enterprise Edition)</a:t>
            </a:r>
          </a:p>
          <a:p>
            <a:r>
              <a:rPr lang="en-US" altLang="ko-KR" sz="2000" dirty="0"/>
              <a:t>Java ME(Micro Edition)</a:t>
            </a:r>
          </a:p>
        </p:txBody>
      </p:sp>
      <p:pic>
        <p:nvPicPr>
          <p:cNvPr id="5" name="Picture 4" descr="j02857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1516063"/>
            <a:ext cx="18748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MCj0434845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63" y="3068638"/>
            <a:ext cx="1684337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MCj0439837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5121275"/>
            <a:ext cx="139382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0"/>
          <p:cNvSpPr>
            <a:spLocks noChangeShapeType="1"/>
          </p:cNvSpPr>
          <p:nvPr/>
        </p:nvSpPr>
        <p:spPr bwMode="auto">
          <a:xfrm flipV="1">
            <a:off x="4064000" y="2300288"/>
            <a:ext cx="1597025" cy="87153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129088" y="3621088"/>
            <a:ext cx="1763712" cy="2682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635375" y="4035425"/>
            <a:ext cx="2300288" cy="17478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9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배포판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오라클은</a:t>
            </a:r>
            <a:r>
              <a:rPr lang="ko-KR" altLang="en-US" dirty="0"/>
              <a:t> 개발 환경에 따라 다양한 자바 </a:t>
            </a:r>
            <a:r>
              <a:rPr lang="ko-KR" altLang="en-US" dirty="0" err="1"/>
              <a:t>배포판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en-US" altLang="ko-KR" dirty="0"/>
              <a:t>Java SE</a:t>
            </a:r>
          </a:p>
          <a:p>
            <a:pPr lvl="1"/>
            <a:r>
              <a:rPr lang="ko-KR" altLang="en-US" dirty="0"/>
              <a:t>자바 표준 </a:t>
            </a:r>
            <a:r>
              <a:rPr lang="ko-KR" altLang="en-US" dirty="0" err="1"/>
              <a:t>배포판</a:t>
            </a:r>
            <a:r>
              <a:rPr lang="en-US" altLang="ko-KR" dirty="0"/>
              <a:t>(Standard Edition)</a:t>
            </a:r>
          </a:p>
          <a:p>
            <a:pPr lvl="1"/>
            <a:r>
              <a:rPr lang="ko-KR" altLang="en-US" dirty="0" err="1"/>
              <a:t>데스크탑과</a:t>
            </a:r>
            <a:r>
              <a:rPr lang="ko-KR" altLang="en-US" dirty="0"/>
              <a:t> 서버 응용 개발 플랫폼</a:t>
            </a:r>
            <a:endParaRPr lang="en-US" altLang="ko-KR" dirty="0"/>
          </a:p>
          <a:p>
            <a:r>
              <a:rPr lang="en-US" altLang="ko-KR" dirty="0"/>
              <a:t>Java ME</a:t>
            </a:r>
          </a:p>
          <a:p>
            <a:pPr lvl="1"/>
            <a:r>
              <a:rPr lang="ko-KR" altLang="en-US" dirty="0"/>
              <a:t>자바 마이크로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휴대 전화나 </a:t>
            </a:r>
            <a:r>
              <a:rPr lang="en-US" altLang="ko-KR" dirty="0"/>
              <a:t>PDA, </a:t>
            </a:r>
            <a:r>
              <a:rPr lang="ko-KR" altLang="en-US" dirty="0" err="1"/>
              <a:t>셋톱박스</a:t>
            </a:r>
            <a:r>
              <a:rPr lang="ko-KR" altLang="en-US" dirty="0"/>
              <a:t> 등 제한된 리소스를 갖는 하드웨어에서 응용 개발을 위한 플랫폼</a:t>
            </a:r>
            <a:endParaRPr lang="en-US" altLang="ko-KR" dirty="0"/>
          </a:p>
          <a:p>
            <a:pPr lvl="2"/>
            <a:r>
              <a:rPr lang="ko-KR" altLang="en-US" dirty="0"/>
              <a:t>가장 작은 메모리 </a:t>
            </a:r>
            <a:r>
              <a:rPr lang="ko-KR" altLang="en-US" dirty="0" err="1"/>
              <a:t>풋프린트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</a:t>
            </a:r>
            <a:r>
              <a:rPr lang="ko-KR" altLang="en-US" dirty="0" err="1"/>
              <a:t>서브셋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임베디드</a:t>
            </a:r>
            <a:r>
              <a:rPr lang="ko-KR" altLang="en-US" dirty="0"/>
              <a:t> 및 가전 제품을 위한 </a:t>
            </a:r>
            <a:r>
              <a:rPr lang="en-US" altLang="ko-KR" dirty="0"/>
              <a:t>API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Java EE</a:t>
            </a:r>
          </a:p>
          <a:p>
            <a:pPr lvl="1"/>
            <a:r>
              <a:rPr lang="ko-KR" altLang="en-US" dirty="0"/>
              <a:t>자바 기업용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자바를 이용한 다중 사용자</a:t>
            </a:r>
            <a:r>
              <a:rPr lang="en-US" altLang="ko-KR" dirty="0"/>
              <a:t>, </a:t>
            </a:r>
            <a:r>
              <a:rPr lang="ko-KR" altLang="en-US" dirty="0"/>
              <a:t>기업용 응용 개발을 위한 플랫폼</a:t>
            </a:r>
            <a:endParaRPr lang="en-US" altLang="ko-KR" dirty="0"/>
          </a:p>
          <a:p>
            <a:pPr lvl="1"/>
            <a:r>
              <a:rPr lang="en-US" altLang="ko-KR" dirty="0"/>
              <a:t>Java SE + </a:t>
            </a:r>
            <a:r>
              <a:rPr lang="ko-KR" altLang="en-US" dirty="0"/>
              <a:t>인터넷 기반의 서버사이드 컴퓨팅 관련 </a:t>
            </a:r>
            <a:r>
              <a:rPr lang="en-US" altLang="ko-KR" dirty="0"/>
              <a:t>API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(Standard Edition)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303463"/>
            <a:ext cx="8810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1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674019"/>
            <a:ext cx="8555037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Interim Summary 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441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개발에 필요한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ko-KR" altLang="en-US" dirty="0"/>
              <a:t>명칭</a:t>
            </a:r>
            <a:r>
              <a:rPr lang="en-US" altLang="ko-KR" dirty="0"/>
              <a:t>: JDK</a:t>
            </a:r>
            <a:r>
              <a:rPr lang="ko-KR" altLang="en-US" dirty="0"/>
              <a:t> </a:t>
            </a:r>
            <a:r>
              <a:rPr lang="en-US" altLang="ko-KR" dirty="0"/>
              <a:t>(Java Development Kit) </a:t>
            </a:r>
          </a:p>
          <a:p>
            <a:pPr marL="381000" indent="-381000"/>
            <a:r>
              <a:rPr lang="ko-KR" altLang="en-US" dirty="0"/>
              <a:t>설명</a:t>
            </a:r>
            <a:r>
              <a:rPr lang="en-US" altLang="ko-KR" dirty="0"/>
              <a:t>: </a:t>
            </a:r>
            <a:r>
              <a:rPr lang="ko-KR" altLang="en-US" dirty="0"/>
              <a:t>자바 개발 도구</a:t>
            </a:r>
            <a:endParaRPr lang="en-US" altLang="ko-KR" dirty="0"/>
          </a:p>
          <a:p>
            <a:pPr marL="381000" indent="-381000"/>
            <a:r>
              <a:rPr lang="ko-KR" altLang="en-US" dirty="0"/>
              <a:t>두개의 </a:t>
            </a:r>
            <a:r>
              <a:rPr lang="ko-KR" altLang="en-US" dirty="0" err="1"/>
              <a:t>개발툴이</a:t>
            </a:r>
            <a:r>
              <a:rPr lang="ko-KR" altLang="en-US" dirty="0"/>
              <a:t> 존재</a:t>
            </a:r>
            <a:endParaRPr lang="en-US" altLang="ko-KR" dirty="0"/>
          </a:p>
          <a:p>
            <a:pPr marL="655320" lvl="1" indent="-381000"/>
            <a:r>
              <a:rPr lang="en-US" altLang="ko-KR" dirty="0"/>
              <a:t>Oracle JDK (commercial </a:t>
            </a:r>
            <a:r>
              <a:rPr lang="en-US" altLang="ko-KR" dirty="0" err="1"/>
              <a:t>jdk</a:t>
            </a:r>
            <a:r>
              <a:rPr lang="en-US" altLang="ko-KR" dirty="0"/>
              <a:t>, but free for non-commercial)</a:t>
            </a:r>
          </a:p>
          <a:p>
            <a:pPr marL="655320" lvl="1" indent="-381000"/>
            <a:r>
              <a:rPr lang="en-US" altLang="ko-KR" dirty="0"/>
              <a:t>Open JDK (Open Source JDK)</a:t>
            </a:r>
          </a:p>
          <a:p>
            <a:pPr marL="381000" indent="-38100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6860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3255</TotalTime>
  <Words>880</Words>
  <Application>Microsoft Office PowerPoint</Application>
  <PresentationFormat>화면 슬라이드 쇼(4:3)</PresentationFormat>
  <Paragraphs>154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Comic Sans MS</vt:lpstr>
      <vt:lpstr>Symbol</vt:lpstr>
      <vt:lpstr>투명도</vt:lpstr>
      <vt:lpstr>(Intermediate) Java Programming  </vt:lpstr>
      <vt:lpstr>Today’s Topic</vt:lpstr>
      <vt:lpstr>JAVA: Write once, run Anywhere!</vt:lpstr>
      <vt:lpstr>Java Virtual Machine</vt:lpstr>
      <vt:lpstr>Java’s editions</vt:lpstr>
      <vt:lpstr>자바의 배포판 종류</vt:lpstr>
      <vt:lpstr>Java SE (Standard Edition)</vt:lpstr>
      <vt:lpstr>Interim Summary 1</vt:lpstr>
      <vt:lpstr>자바 개발에 필요한 것</vt:lpstr>
      <vt:lpstr>JDK and JRE</vt:lpstr>
      <vt:lpstr>JAVA JDK Download (at google. com)</vt:lpstr>
      <vt:lpstr>JDK Download  (at https://www.oracle.com/java/technologies/javase-downloads.html)</vt:lpstr>
      <vt:lpstr>JDK Download</vt:lpstr>
      <vt:lpstr>Download 후 파일을 실행하여 install!</vt:lpstr>
      <vt:lpstr>JDK 설치 후 디렉터리 구조</vt:lpstr>
      <vt:lpstr>JDK 환경변수 Setting  어디에서나 컴파일러를 실행할 수 있도록 경로(path) 설정 [제어판]-&gt;[시스템]-&gt; [고급 시스템 설정]</vt:lpstr>
      <vt:lpstr>JDK 환경변수 Setting (windowns 7 이하)</vt:lpstr>
      <vt:lpstr>설치확인</vt:lpstr>
      <vt:lpstr>자바 개발 단계</vt:lpstr>
      <vt:lpstr>소스 파일 작성</vt:lpstr>
      <vt:lpstr>컴파일</vt:lpstr>
      <vt:lpstr>실행</vt:lpstr>
      <vt:lpstr>Interim Summary 2</vt:lpstr>
      <vt:lpstr>Integrated Development Environment(IDE)</vt:lpstr>
      <vt:lpstr>JAVA: IDE – ECLIPSE IDE 2020          (PHOTON/OXYGEN/NEON/MARS/luna)</vt:lpstr>
      <vt:lpstr>Eclipse (www.eclipse.org)</vt:lpstr>
      <vt:lpstr>Eclipse (www.eclipse.org)</vt:lpstr>
      <vt:lpstr>Eclipse (www.eclipse.org)</vt:lpstr>
      <vt:lpstr>eclipse-inst-win64.exe 실행:</vt:lpstr>
      <vt:lpstr>Installing … </vt:lpstr>
      <vt:lpstr>Run Eclipse!</vt:lpstr>
      <vt:lpstr>이클립스의 구조</vt:lpstr>
      <vt:lpstr>Workbench of eclipse </vt:lpstr>
      <vt:lpstr>간단한 자바프로그램의 작성</vt:lpstr>
      <vt:lpstr>새 프로젝트 생성</vt:lpstr>
      <vt:lpstr>Create a Java Project</vt:lpstr>
      <vt:lpstr>주의: Create module-info.java</vt:lpstr>
      <vt:lpstr>참고: 자바 설치 여부 확인</vt:lpstr>
      <vt:lpstr>클래스의 생성</vt:lpstr>
      <vt:lpstr>소스 코드 입력</vt:lpstr>
      <vt:lpstr>소스 코드의 내용</vt:lpstr>
      <vt:lpstr>프로그램의 실행</vt:lpstr>
      <vt:lpstr>디버깅</vt:lpstr>
      <vt:lpstr>디버그 퍼스펙티브로 전환</vt:lpstr>
      <vt:lpstr>중단점 설정</vt:lpstr>
      <vt:lpstr>디버그 모드로 실행</vt:lpstr>
      <vt:lpstr>변수의 값 조사 및 실행 제어</vt:lpstr>
      <vt:lpstr>Eclipse 단축키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60</cp:revision>
  <dcterms:created xsi:type="dcterms:W3CDTF">2015-09-01T01:16:03Z</dcterms:created>
  <dcterms:modified xsi:type="dcterms:W3CDTF">2020-08-31T11:24:50Z</dcterms:modified>
</cp:coreProperties>
</file>